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48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612E-D159-428A-BE8F-1D58565C0E9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1F82-B82B-4462-95F6-6CBE2BACC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ru-RU" dirty="0"/>
              <a:t>Исследовательская </a:t>
            </a:r>
            <a:r>
              <a:rPr lang="ru-RU" dirty="0" smtClean="0"/>
              <a:t>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1428760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</a:rPr>
              <a:t>Тема: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 «Экономика овсяной каши»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4500570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Куцко</a:t>
            </a:r>
            <a:r>
              <a:rPr lang="ru-RU" b="1" dirty="0"/>
              <a:t> </a:t>
            </a:r>
            <a:r>
              <a:rPr lang="ru-RU" b="1" dirty="0" smtClean="0"/>
              <a:t>Михаил</a:t>
            </a:r>
            <a:endParaRPr lang="ru-RU" dirty="0"/>
          </a:p>
          <a:p>
            <a:r>
              <a:rPr lang="ru-RU" b="1" dirty="0" smtClean="0"/>
              <a:t>ученик 3 </a:t>
            </a:r>
            <a:r>
              <a:rPr lang="ru-RU" b="1" dirty="0"/>
              <a:t>«Б» </a:t>
            </a:r>
            <a:r>
              <a:rPr lang="ru-RU" b="1" dirty="0" smtClean="0"/>
              <a:t>класса, МОУ «Лицей </a:t>
            </a:r>
            <a:r>
              <a:rPr lang="ru-RU" b="1" dirty="0"/>
              <a:t>№ </a:t>
            </a:r>
            <a:r>
              <a:rPr lang="ru-RU" b="1" dirty="0" smtClean="0"/>
              <a:t>40»</a:t>
            </a:r>
          </a:p>
          <a:p>
            <a:r>
              <a:rPr lang="ru-RU" b="1" dirty="0" smtClean="0"/>
              <a:t>Руководитель проекта: </a:t>
            </a:r>
            <a:r>
              <a:rPr lang="ru-RU" b="1" dirty="0" err="1" smtClean="0"/>
              <a:t>Куцко</a:t>
            </a:r>
            <a:r>
              <a:rPr lang="ru-RU" b="1" dirty="0" smtClean="0"/>
              <a:t> М. С. (мама)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На выборе хлопьев можно и нужно </a:t>
            </a:r>
            <a:r>
              <a:rPr lang="ru-RU" sz="2400" b="1" dirty="0" smtClean="0"/>
              <a:t>экономить</a:t>
            </a:r>
          </a:p>
          <a:p>
            <a:r>
              <a:rPr lang="ru-RU" sz="2400" b="1" dirty="0" smtClean="0"/>
              <a:t>Рекомендую </a:t>
            </a:r>
            <a:r>
              <a:rPr lang="ru-RU" sz="2400" b="1" dirty="0"/>
              <a:t>покупать в магазинах развитой региональной сети с хорошей рекламой и большим потоком покупателей либо ориентироваться и искать скидки и акции в федеральной </a:t>
            </a:r>
            <a:r>
              <a:rPr lang="ru-RU" sz="2400" b="1" dirty="0" smtClean="0"/>
              <a:t>сети </a:t>
            </a:r>
          </a:p>
          <a:p>
            <a:r>
              <a:rPr lang="ru-RU" sz="2400" b="1" dirty="0" smtClean="0"/>
              <a:t>Так </a:t>
            </a:r>
            <a:r>
              <a:rPr lang="ru-RU" sz="2400" b="1" dirty="0"/>
              <a:t>же советую покупать каши заранее и не бегать в ближайший </a:t>
            </a:r>
            <a:r>
              <a:rPr lang="ru-RU" sz="2400" b="1" dirty="0" smtClean="0"/>
              <a:t>магазин</a:t>
            </a:r>
            <a:endParaRPr lang="ru-RU" sz="2400" dirty="0"/>
          </a:p>
        </p:txBody>
      </p:sp>
      <p:pic>
        <p:nvPicPr>
          <p:cNvPr id="4" name="Рисунок 3" descr="shutterstock_170962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643446"/>
            <a:ext cx="2070631" cy="138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2714612" y="5429264"/>
            <a:ext cx="571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14612" y="5429264"/>
            <a:ext cx="571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7686" y="5286388"/>
            <a:ext cx="64294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57686" y="5643578"/>
            <a:ext cx="64294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shutterstock_170962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833971"/>
            <a:ext cx="2070631" cy="138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hutterstock_170962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5072074"/>
            <a:ext cx="2070631" cy="138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И.: Экономика для детей в задачках, кроссвордах, ребусах – Учитель,2020 г. – 31 стр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И.: Удивительные приключения в стране Экономика – ВИТА-Пресс, 2016 г. – 336 стр.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Большакова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Д.: Деньги и бизнес для детей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2018 г. – 128 стр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КАША = МОЛОКО + ОВСЯНЫЕ ХЛОПЬЯ</a:t>
            </a:r>
            <a:endParaRPr lang="ru-RU" sz="2800" dirty="0"/>
          </a:p>
        </p:txBody>
      </p:sp>
      <p:pic>
        <p:nvPicPr>
          <p:cNvPr id="5" name="Содержимое 4" descr="glass-of-milk-pouring-87984584-593d45d33df78c537b6324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541" y="1643050"/>
            <a:ext cx="1897881" cy="1412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O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643050"/>
            <a:ext cx="202774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571736" y="2357430"/>
            <a:ext cx="571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71736" y="2357430"/>
            <a:ext cx="571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43570" y="2143116"/>
            <a:ext cx="64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43570" y="2500306"/>
            <a:ext cx="64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shutterstock_170962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643050"/>
            <a:ext cx="2070631" cy="138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7b05daee6772a2663d8d5c6484dbd05c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286124"/>
            <a:ext cx="2928958" cy="3254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 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ru-RU" dirty="0" smtClean="0"/>
              <a:t>Почему каша одна, а цена разная???</a:t>
            </a:r>
            <a:endParaRPr lang="ru-RU" dirty="0"/>
          </a:p>
        </p:txBody>
      </p:sp>
      <p:pic>
        <p:nvPicPr>
          <p:cNvPr id="4" name="Рисунок 3" descr="Вопр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214554"/>
            <a:ext cx="3357586" cy="4269035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715140" y="2214554"/>
            <a:ext cx="1214446" cy="1214446"/>
          </a:xfrm>
          <a:prstGeom prst="wedgeEllipseCallout">
            <a:avLst>
              <a:gd name="adj1" fmla="val -63439"/>
              <a:gd name="adj2" fmla="val 50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Цена?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6786578" y="3357562"/>
            <a:ext cx="1571636" cy="928694"/>
          </a:xfrm>
          <a:prstGeom prst="wedgeEllipseCallout">
            <a:avLst>
              <a:gd name="adj1" fmla="val -63439"/>
              <a:gd name="adj2" fmla="val 50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Продукт?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428992" y="2928934"/>
            <a:ext cx="1571636" cy="928694"/>
          </a:xfrm>
          <a:prstGeom prst="wedgeEllipseCallout">
            <a:avLst>
              <a:gd name="adj1" fmla="val 70599"/>
              <a:gd name="adj2" fmla="val 26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Связь?</a:t>
            </a:r>
            <a:endParaRPr lang="ru-RU" dirty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143380"/>
            <a:ext cx="1930400" cy="2413000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286124"/>
            <a:ext cx="1778000" cy="2197100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214554"/>
            <a:ext cx="18034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Задачи </a:t>
            </a:r>
            <a:r>
              <a:rPr lang="ru-RU" b="1" dirty="0" smtClean="0"/>
              <a:t>исследования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/>
              <a:t>Определить список магазинов </a:t>
            </a:r>
            <a:r>
              <a:rPr lang="ru-RU" sz="3500" b="1" dirty="0"/>
              <a:t>для </a:t>
            </a:r>
            <a:r>
              <a:rPr lang="ru-RU" sz="3500" b="1" dirty="0" smtClean="0"/>
              <a:t>наблюдения</a:t>
            </a:r>
            <a:endParaRPr lang="ru-RU" sz="3500" dirty="0"/>
          </a:p>
          <a:p>
            <a:r>
              <a:rPr lang="ru-RU" sz="3500" b="1" dirty="0" smtClean="0"/>
              <a:t>Дать </a:t>
            </a:r>
            <a:r>
              <a:rPr lang="ru-RU" sz="3500" b="1" dirty="0"/>
              <a:t>характеристику </a:t>
            </a:r>
            <a:r>
              <a:rPr lang="ru-RU" sz="3500" b="1" dirty="0" smtClean="0"/>
              <a:t>им</a:t>
            </a:r>
            <a:endParaRPr lang="ru-RU" sz="3500" dirty="0"/>
          </a:p>
          <a:p>
            <a:r>
              <a:rPr lang="ru-RU" sz="3500" b="1" dirty="0" smtClean="0"/>
              <a:t>Сгруппировать </a:t>
            </a:r>
            <a:r>
              <a:rPr lang="ru-RU" sz="3500" b="1" dirty="0"/>
              <a:t>магазины по </a:t>
            </a:r>
            <a:r>
              <a:rPr lang="ru-RU" sz="3500" b="1" dirty="0" smtClean="0"/>
              <a:t>основному признаку</a:t>
            </a:r>
            <a:endParaRPr lang="ru-RU" sz="3500" dirty="0"/>
          </a:p>
          <a:p>
            <a:r>
              <a:rPr lang="ru-RU" sz="3500" b="1" dirty="0" smtClean="0"/>
              <a:t>Провести </a:t>
            </a:r>
            <a:r>
              <a:rPr lang="ru-RU" sz="3500" b="1" dirty="0"/>
              <a:t>наблюдения цены </a:t>
            </a:r>
            <a:r>
              <a:rPr lang="ru-RU" sz="3500" b="1" dirty="0" smtClean="0"/>
              <a:t>товара</a:t>
            </a:r>
            <a:endParaRPr lang="ru-RU" sz="3500" dirty="0"/>
          </a:p>
          <a:p>
            <a:r>
              <a:rPr lang="ru-RU" sz="3500" b="1" dirty="0" smtClean="0"/>
              <a:t>Зафиксировать  </a:t>
            </a:r>
            <a:r>
              <a:rPr lang="ru-RU" sz="3500" b="1" dirty="0"/>
              <a:t>результаты наблюдения, </a:t>
            </a:r>
            <a:r>
              <a:rPr lang="ru-RU" sz="3500" b="1" dirty="0" smtClean="0"/>
              <a:t>сравнить их</a:t>
            </a:r>
            <a:endParaRPr lang="ru-RU" sz="3500" dirty="0"/>
          </a:p>
          <a:p>
            <a:r>
              <a:rPr lang="ru-RU" sz="3500" b="1" dirty="0" smtClean="0"/>
              <a:t>Сделать выводы</a:t>
            </a:r>
            <a:endParaRPr lang="ru-RU" sz="35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Объект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/>
              <a:t>Упаковка овсяных хлопьев </a:t>
            </a:r>
            <a:br>
              <a:rPr lang="ru-RU" b="1" dirty="0" smtClean="0"/>
            </a:br>
            <a:r>
              <a:rPr lang="ru-RU" b="1" dirty="0" smtClean="0"/>
              <a:t>«Ясно солнышко № 2» </a:t>
            </a:r>
            <a:br>
              <a:rPr lang="ru-RU" b="1" dirty="0" smtClean="0"/>
            </a:br>
            <a:r>
              <a:rPr lang="ru-RU" b="1" dirty="0" smtClean="0"/>
              <a:t>вес 500 г.</a:t>
            </a:r>
          </a:p>
          <a:p>
            <a:pPr lvl="0" algn="r">
              <a:buNone/>
            </a:pPr>
            <a:endParaRPr lang="ru-RU" b="1" dirty="0" smtClean="0"/>
          </a:p>
          <a:p>
            <a:pPr lvl="0" algn="r">
              <a:buNone/>
            </a:pPr>
            <a:r>
              <a:rPr lang="ru-RU" b="1" dirty="0" smtClean="0"/>
              <a:t>Методы исследования:</a:t>
            </a:r>
          </a:p>
          <a:p>
            <a:pPr lvl="0" algn="r">
              <a:buNone/>
            </a:pPr>
            <a:r>
              <a:rPr lang="ru-RU" b="1" dirty="0" smtClean="0"/>
              <a:t>Наблюдение</a:t>
            </a:r>
            <a:endParaRPr lang="ru-RU" dirty="0" smtClean="0"/>
          </a:p>
          <a:p>
            <a:pPr lvl="0" algn="r">
              <a:buNone/>
            </a:pPr>
            <a:r>
              <a:rPr lang="ru-RU" b="1" dirty="0" smtClean="0"/>
              <a:t>Сравнение</a:t>
            </a:r>
            <a:endParaRPr lang="ru-RU" dirty="0" smtClean="0"/>
          </a:p>
          <a:p>
            <a:pPr lvl="0" algn="r">
              <a:buNone/>
            </a:pPr>
            <a:r>
              <a:rPr lang="ru-RU" b="1" dirty="0" smtClean="0"/>
              <a:t>Анализ</a:t>
            </a: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60189808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143272" cy="488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Формуляр исследования:</a:t>
            </a:r>
            <a:endParaRPr lang="ru-RU" dirty="0"/>
          </a:p>
        </p:txBody>
      </p:sp>
      <p:pic>
        <p:nvPicPr>
          <p:cNvPr id="6" name="Содержимое 5" descr="формуля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416046" cy="185738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85786" y="3429000"/>
            <a:ext cx="4500594" cy="2911477"/>
          </a:xfrm>
        </p:spPr>
        <p:txBody>
          <a:bodyPr/>
          <a:lstStyle/>
          <a:p>
            <a:r>
              <a:rPr lang="ru-RU" b="1" dirty="0" smtClean="0"/>
              <a:t>придумал признак</a:t>
            </a:r>
          </a:p>
          <a:p>
            <a:r>
              <a:rPr lang="ru-RU" b="1" dirty="0" smtClean="0"/>
              <a:t>выбрал магазины</a:t>
            </a:r>
          </a:p>
          <a:p>
            <a:r>
              <a:rPr lang="ru-RU" b="1" dirty="0"/>
              <a:t>сгруппировал </a:t>
            </a:r>
            <a:r>
              <a:rPr lang="ru-RU" b="1" dirty="0" smtClean="0"/>
              <a:t>их</a:t>
            </a:r>
          </a:p>
          <a:p>
            <a:r>
              <a:rPr lang="ru-RU" b="1" dirty="0"/>
              <a:t>разработал сводную таблицу </a:t>
            </a:r>
            <a:r>
              <a:rPr lang="ru-RU" b="1" dirty="0" smtClean="0"/>
              <a:t>(формуляр)</a:t>
            </a:r>
            <a:endParaRPr lang="ru-RU" dirty="0"/>
          </a:p>
        </p:txBody>
      </p:sp>
      <p:pic>
        <p:nvPicPr>
          <p:cNvPr id="7" name="Рисунок 6" descr="IMG_20211209_202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357562"/>
            <a:ext cx="240902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исследования</a:t>
            </a:r>
            <a:endParaRPr lang="ru-RU" dirty="0"/>
          </a:p>
        </p:txBody>
      </p:sp>
      <p:pic>
        <p:nvPicPr>
          <p:cNvPr id="4" name="Содержимое 3" descr="IMG_20211208_204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19404" y="2105152"/>
            <a:ext cx="4570073" cy="3431508"/>
          </a:xfrm>
        </p:spPr>
      </p:pic>
      <p:pic>
        <p:nvPicPr>
          <p:cNvPr id="5" name="Рисунок 4" descr="IMG_20211208_204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86085">
            <a:off x="550265" y="4116705"/>
            <a:ext cx="2506504" cy="1882046"/>
          </a:xfrm>
          <a:prstGeom prst="rect">
            <a:avLst/>
          </a:prstGeom>
        </p:spPr>
      </p:pic>
      <p:pic>
        <p:nvPicPr>
          <p:cNvPr id="7" name="Рисунок 6" descr="IMG_20211208_210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46943">
            <a:off x="5931413" y="3940420"/>
            <a:ext cx="2587658" cy="1942983"/>
          </a:xfrm>
          <a:prstGeom prst="rect">
            <a:avLst/>
          </a:prstGeom>
        </p:spPr>
      </p:pic>
      <p:pic>
        <p:nvPicPr>
          <p:cNvPr id="8" name="Рисунок 7" descr="IMG_20211208_2108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98972">
            <a:off x="225338" y="1750178"/>
            <a:ext cx="2622835" cy="1969395"/>
          </a:xfrm>
          <a:prstGeom prst="rect">
            <a:avLst/>
          </a:prstGeom>
        </p:spPr>
      </p:pic>
      <p:pic>
        <p:nvPicPr>
          <p:cNvPr id="9" name="Рисунок 8" descr="IMG_20211208_2109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421458">
            <a:off x="6157243" y="1610208"/>
            <a:ext cx="2533975" cy="190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496"/>
            <a:ext cx="5286412" cy="1643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Максимальная цена – 79,99 рублей</a:t>
            </a:r>
            <a:br>
              <a:rPr lang="ru-RU" sz="2000" dirty="0" smtClean="0"/>
            </a:br>
            <a:r>
              <a:rPr lang="ru-RU" sz="2000" dirty="0" smtClean="0"/>
              <a:t>Минимальная цена – 58,00 рублей</a:t>
            </a:r>
            <a:br>
              <a:rPr lang="ru-RU" sz="2000" dirty="0" smtClean="0"/>
            </a:br>
            <a:r>
              <a:rPr lang="ru-RU" sz="2000" dirty="0" smtClean="0"/>
              <a:t>Средняя цена – 71,91 рублей</a:t>
            </a:r>
            <a:endParaRPr lang="ru-RU" sz="2000" dirty="0"/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8229600" cy="1797874"/>
          </a:xfrm>
        </p:spPr>
      </p:pic>
      <p:pic>
        <p:nvPicPr>
          <p:cNvPr id="6" name="Рисунок 5" descr="IMG_20211209_205753_edit_1339231273977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143248"/>
            <a:ext cx="2494978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Вариабельность цены на кашу очень высокая</a:t>
            </a:r>
          </a:p>
          <a:p>
            <a:r>
              <a:rPr lang="ru-RU" b="1" dirty="0" smtClean="0"/>
              <a:t>Самая </a:t>
            </a:r>
            <a:r>
              <a:rPr lang="ru-RU" b="1" dirty="0"/>
              <a:t>низкая цена в магазине региональной </a:t>
            </a:r>
            <a:r>
              <a:rPr lang="ru-RU" b="1" dirty="0" smtClean="0"/>
              <a:t>сети </a:t>
            </a:r>
            <a:endParaRPr lang="ru-RU" dirty="0"/>
          </a:p>
          <a:p>
            <a:r>
              <a:rPr lang="ru-RU" b="1" dirty="0"/>
              <a:t>Среди магазинов региональной сети есть </a:t>
            </a:r>
            <a:r>
              <a:rPr lang="ru-RU" b="1" dirty="0" smtClean="0"/>
              <a:t>разница </a:t>
            </a:r>
            <a:endParaRPr lang="ru-RU" dirty="0"/>
          </a:p>
          <a:p>
            <a:r>
              <a:rPr lang="ru-RU" b="1" dirty="0"/>
              <a:t>Самые высокие цены в магазинах федеральной сети без скидок и </a:t>
            </a:r>
            <a:r>
              <a:rPr lang="ru-RU" b="1" dirty="0" smtClean="0"/>
              <a:t>акций</a:t>
            </a:r>
            <a:endParaRPr lang="ru-RU" dirty="0"/>
          </a:p>
          <a:p>
            <a:r>
              <a:rPr lang="ru-RU" b="1" dirty="0"/>
              <a:t>Магазины у дома выставляют как правило цены выше </a:t>
            </a:r>
            <a:r>
              <a:rPr lang="ru-RU" b="1" dirty="0" smtClean="0"/>
              <a:t>средних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264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Исследовательская работа</vt:lpstr>
      <vt:lpstr>КАША = МОЛОКО + ОВСЯНЫЕ ХЛОПЬЯ</vt:lpstr>
      <vt:lpstr>Гипотеза и цель работы:</vt:lpstr>
      <vt:lpstr>Задачи исследования:</vt:lpstr>
      <vt:lpstr>Объект исследования</vt:lpstr>
      <vt:lpstr>Формуляр исследования:</vt:lpstr>
      <vt:lpstr>Ход исследования</vt:lpstr>
      <vt:lpstr>Максимальная цена – 79,99 рублей Минимальная цена – 58,00 рублей Средняя цена – 71,91 рублей</vt:lpstr>
      <vt:lpstr>Выводы:</vt:lpstr>
      <vt:lpstr>Практические советы: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Алексей Куцко</dc:creator>
  <cp:lastModifiedBy>Marisha</cp:lastModifiedBy>
  <cp:revision>21</cp:revision>
  <dcterms:created xsi:type="dcterms:W3CDTF">2021-12-09T16:08:03Z</dcterms:created>
  <dcterms:modified xsi:type="dcterms:W3CDTF">2022-02-13T15:40:56Z</dcterms:modified>
</cp:coreProperties>
</file>